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1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65" r:id="rId29"/>
  </p:sldIdLst>
  <p:sldSz cx="18288000" cy="10287000"/>
  <p:notesSz cx="6858000" cy="9144000"/>
  <p:embeddedFontLst>
    <p:embeddedFont>
      <p:font typeface="210 디딤고딕" panose="020B0600000101010101" charset="-127"/>
      <p:regular r:id="rId30"/>
    </p:embeddedFont>
    <p:embeddedFont>
      <p:font typeface="210 디딤고딕 Light" panose="020B0600000101010101" charset="-127"/>
      <p:regular r:id="rId31"/>
    </p:embeddedFont>
    <p:embeddedFont>
      <p:font typeface="마카롱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114" y="10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AD5DE03E-9BFB-45E7-865D-ECEEDA514BBD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9B040DAC-DD30-4887-1353-3B68B9A993F6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73E7B8E0-502B-B93E-4B13-3FB95D977EF5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17712" y="3429570"/>
            <a:ext cx="12503287" cy="325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자바 스프링</a:t>
            </a:r>
            <a:r>
              <a:rPr 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프레젠테이션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91849" y="8565896"/>
            <a:ext cx="1704301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3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</a:t>
            </a: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김준환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7189879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H="1" flipV="1">
            <a:off x="10669583" y="8603997"/>
            <a:ext cx="0" cy="312039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EAAD4-985C-7686-384D-D4F9C3044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7F1315B-B003-0673-313D-0C861C3CB21D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C69C5F-6D19-1E77-73D5-6668F7D628D3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3FE2248-3772-2EDC-4D35-4408C80CA731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BD2AD6C-62BD-8ECB-9C68-1732A2F0FBCB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6139F7C-6D17-2393-1A75-07342FC604B8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D80E7CF5-E8DC-0E5C-12E3-1D6D7627ECB2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소셜 로그인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5E6A98-0B74-5389-6387-79F4BF448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505" y="1827389"/>
            <a:ext cx="2677174" cy="22747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443357-15A3-C002-E801-EE204FEF1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207" y="5053086"/>
            <a:ext cx="4074193" cy="3480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C7443A-1A08-9D6E-9D80-BEA9B5423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507" y="5587065"/>
            <a:ext cx="3731408" cy="29462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700A7D-CB3D-8E74-433C-17E3CC712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5673959"/>
            <a:ext cx="3804614" cy="29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7C3EF-979D-46DD-CF83-9803E9B93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095C31-435C-BC0D-B966-6DDA485F0129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FCE3BEF-E120-2664-2C27-AC613EF5FD06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DFA48CD-B3BF-AB6F-1C3C-0578F3148A48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ABCDDA8-8793-CE47-F15E-F445E2C3C4FE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2706F9B-7332-DA5A-D4D6-9BAF167D2E9E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5BC1CDA9-82DD-19C8-2ED9-3E7DEA06394C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7DA0C3C-61C8-43AE-01FE-3C6B0980EED2}"/>
              </a:ext>
            </a:extLst>
          </p:cNvPr>
          <p:cNvGrpSpPr/>
          <p:nvPr/>
        </p:nvGrpSpPr>
        <p:grpSpPr>
          <a:xfrm>
            <a:off x="1943100" y="3515126"/>
            <a:ext cx="14401798" cy="5362174"/>
            <a:chOff x="685800" y="1654735"/>
            <a:chExt cx="14401798" cy="75273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70B21CC-82BB-8CC2-B197-DBE6C0E55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669" y="4991101"/>
              <a:ext cx="9265929" cy="4191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600638A-B9E1-CF16-BA0C-EB1A83EA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670" y="2275901"/>
              <a:ext cx="9147231" cy="2382398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EE91CF5-8C19-9909-D2C7-891A5726CECB}"/>
                </a:ext>
              </a:extLst>
            </p:cNvPr>
            <p:cNvCxnSpPr>
              <a:cxnSpLocks/>
            </p:cNvCxnSpPr>
            <p:nvPr/>
          </p:nvCxnSpPr>
          <p:spPr>
            <a:xfrm>
              <a:off x="10395285" y="4229100"/>
              <a:ext cx="0" cy="11176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7DF6FF6-5317-66EC-9487-BEE87DDB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654735"/>
              <a:ext cx="4051301" cy="2785782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E6126FA-490D-4500-BA54-ACB0E7AC017F}"/>
                </a:ext>
              </a:extLst>
            </p:cNvPr>
            <p:cNvSpPr/>
            <p:nvPr/>
          </p:nvSpPr>
          <p:spPr>
            <a:xfrm>
              <a:off x="1752600" y="2857500"/>
              <a:ext cx="1066800" cy="6096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65E7297-3987-6DAC-259C-77A936ED4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1670" y="1669685"/>
              <a:ext cx="7983308" cy="428798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B9C8F15-F081-F3D0-68CE-BE2AD6609C2B}"/>
                </a:ext>
              </a:extLst>
            </p:cNvPr>
            <p:cNvCxnSpPr>
              <a:cxnSpLocks/>
            </p:cNvCxnSpPr>
            <p:nvPr/>
          </p:nvCxnSpPr>
          <p:spPr>
            <a:xfrm>
              <a:off x="4191000" y="3162300"/>
              <a:ext cx="1524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553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D4B11B-428E-811D-F579-E4320EA8D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050D1CF-61F2-A4B5-3936-943B90B4945B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B962321-F737-087F-8144-4EC1C3FFA123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34E91E-105A-B319-7A3A-B2B0A105FBA5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4BF61A3-1E20-AE21-C983-3B2BF5BB8291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8886702-ADA4-F598-E493-4BC83920208C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DF7E020F-3F6F-DC80-E24B-82A9B41894AF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무한 스크롤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EC2B86-66EB-9BA0-8F4E-2BD82E3A9675}"/>
              </a:ext>
            </a:extLst>
          </p:cNvPr>
          <p:cNvGrpSpPr/>
          <p:nvPr/>
        </p:nvGrpSpPr>
        <p:grpSpPr>
          <a:xfrm>
            <a:off x="1083235" y="3455713"/>
            <a:ext cx="16121528" cy="5419471"/>
            <a:chOff x="1931894" y="1501588"/>
            <a:chExt cx="16121528" cy="54194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4602F0-A36C-DB8C-06D8-B7659223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199" y="1501588"/>
              <a:ext cx="7652123" cy="541947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9E08B13-B067-4ADE-F385-337E239DF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894" y="1501588"/>
              <a:ext cx="5715000" cy="5419471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F66476-E580-3CE4-A661-4FB95A8828DB}"/>
                </a:ext>
              </a:extLst>
            </p:cNvPr>
            <p:cNvSpPr/>
            <p:nvPr/>
          </p:nvSpPr>
          <p:spPr>
            <a:xfrm>
              <a:off x="7206998" y="5676900"/>
              <a:ext cx="838200" cy="920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987684A-E76A-36D0-B1F4-A715F3E54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9363" y="4000500"/>
              <a:ext cx="1837261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EB73013-017E-CA2A-67A1-AA9E970F258B}"/>
                </a:ext>
              </a:extLst>
            </p:cNvPr>
            <p:cNvSpPr/>
            <p:nvPr/>
          </p:nvSpPr>
          <p:spPr>
            <a:xfrm>
              <a:off x="17215222" y="3221622"/>
              <a:ext cx="838200" cy="920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872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836AB3-716B-1989-15AF-6569303A5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E626BF5-D882-B4F8-48C6-5F498CD0D95B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7C277D8-F47E-E8D9-DFFA-64E5614DC5FB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71CF32-7E49-0109-A21C-F20718F82369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F279414-BC78-D270-1D20-BF60B8D7C9BE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BEA4248-1289-0100-87C1-4D5C5260036B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6653B265-5DAC-3253-09DA-3C245A900401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상품 목록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04A2E0-AE83-80C9-8E28-23427095C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79" y="3515126"/>
            <a:ext cx="13286640" cy="50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1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2E919-9B05-538E-2307-663E21BB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2FB2D2-548D-8002-BAA8-B8AAD7102D84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97107EB-AEAA-138E-FA87-502F08ECDE77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9FF0C2-4783-E1A5-22DC-4749A83C200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3D67A51-F536-0CB2-86E7-64B4DEA90DD7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C199A7F-1EF7-61B9-34D6-31AC8C85E19C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FFD030D5-33B2-342A-E795-D14EF22054D0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상품 관리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1A86BD3-5406-6B00-FD73-7306881E5758}"/>
              </a:ext>
            </a:extLst>
          </p:cNvPr>
          <p:cNvGrpSpPr/>
          <p:nvPr/>
        </p:nvGrpSpPr>
        <p:grpSpPr>
          <a:xfrm>
            <a:off x="1399763" y="3852798"/>
            <a:ext cx="15488472" cy="4680560"/>
            <a:chOff x="914400" y="1217362"/>
            <a:chExt cx="15488472" cy="68979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06A5194-4CA1-ED96-C609-713EAACDE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217362"/>
              <a:ext cx="8534400" cy="689793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4A8AC9-E5F9-54DA-1444-C65A36CF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600" y="3550848"/>
              <a:ext cx="5887272" cy="4382112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60FD13-8059-FA05-CB89-3EE4DE35D2F8}"/>
                </a:ext>
              </a:extLst>
            </p:cNvPr>
            <p:cNvSpPr/>
            <p:nvPr/>
          </p:nvSpPr>
          <p:spPr>
            <a:xfrm>
              <a:off x="3962400" y="5600700"/>
              <a:ext cx="2057400" cy="10668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0DEDB9D-D689-2076-C1C2-BA4FA5F4C442}"/>
                </a:ext>
              </a:extLst>
            </p:cNvPr>
            <p:cNvCxnSpPr>
              <a:cxnSpLocks/>
            </p:cNvCxnSpPr>
            <p:nvPr/>
          </p:nvCxnSpPr>
          <p:spPr>
            <a:xfrm>
              <a:off x="7426512" y="6134101"/>
              <a:ext cx="2022288" cy="5333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202675E-ABA6-8219-D40D-99C87EFC86E2}"/>
                </a:ext>
              </a:extLst>
            </p:cNvPr>
            <p:cNvSpPr/>
            <p:nvPr/>
          </p:nvSpPr>
          <p:spPr>
            <a:xfrm>
              <a:off x="10972800" y="6667500"/>
              <a:ext cx="2057400" cy="1066800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865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5431C5-58F0-BC6A-927B-B50B7E67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DFC72A-FB77-0A14-E488-4D6F8586491B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04B925-AF03-82D6-1459-1CD5671E4DA0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2C6B0EA-3325-C131-76C6-27E5E482CCFB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0A05B4D-04CE-73E7-0795-E5B6A71C5E8B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A73B906-14C2-67D7-825E-75592A7ABC48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463A99EF-5A05-8893-469F-6882AFB50FBE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상품 검색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78AC10-CAEE-10BC-3946-F9B6B904B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77" y="3653066"/>
            <a:ext cx="8916644" cy="48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42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1D6278-554E-5D86-37EA-4DE8781DC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485AB0-98C3-A488-8F80-1FD8AE47AFFE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84E80EA-C630-B944-CD74-FC47F71F22E2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0F9AAD7-1DC3-F7F3-431C-6501A318A063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19A343D-33C3-042F-92F2-090DBADFB6B6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EA31F2C-97E3-5623-C687-20DC3B0C0FDD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ECEC17F8-C172-1E4F-5AAD-660CB5F57EAD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상품 등록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6B9FEA-0453-D0D3-7868-07E6C0AD101E}"/>
              </a:ext>
            </a:extLst>
          </p:cNvPr>
          <p:cNvGrpSpPr/>
          <p:nvPr/>
        </p:nvGrpSpPr>
        <p:grpSpPr>
          <a:xfrm>
            <a:off x="2286001" y="3949541"/>
            <a:ext cx="13792200" cy="5080160"/>
            <a:chOff x="1257300" y="850901"/>
            <a:chExt cx="16239692" cy="82831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C3265D8-8B1F-E340-6AB0-E337BD825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613" y="1333500"/>
              <a:ext cx="6019800" cy="62857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045D9C3-60CE-5C96-31B9-19125713D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365" y="850901"/>
              <a:ext cx="8005599" cy="3987800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76FE0EF-5D96-74C3-687A-E881861C3F1B}"/>
                </a:ext>
              </a:extLst>
            </p:cNvPr>
            <p:cNvCxnSpPr>
              <a:cxnSpLocks/>
            </p:cNvCxnSpPr>
            <p:nvPr/>
          </p:nvCxnSpPr>
          <p:spPr>
            <a:xfrm>
              <a:off x="3637313" y="2933700"/>
              <a:ext cx="4923982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0E40623-566C-8F1E-12EA-CEDDD33944E5}"/>
                </a:ext>
              </a:extLst>
            </p:cNvPr>
            <p:cNvSpPr/>
            <p:nvPr/>
          </p:nvSpPr>
          <p:spPr>
            <a:xfrm>
              <a:off x="1257300" y="2400300"/>
              <a:ext cx="2171700" cy="10668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3B5ED4B-44DE-0C04-5178-C1DC68C5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295" y="4475633"/>
              <a:ext cx="8935697" cy="4658375"/>
            </a:xfrm>
            <a:prstGeom prst="rect">
              <a:avLst/>
            </a:prstGeom>
          </p:spPr>
        </p:pic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7BD128C9-96D3-438B-18BA-30643B774D8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58649" y="4168776"/>
              <a:ext cx="3337722" cy="867569"/>
            </a:xfrm>
            <a:prstGeom prst="bentConnector3">
              <a:avLst>
                <a:gd name="adj1" fmla="val 99957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178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3953FA-CED1-510B-E836-E7C9380E0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9A90E9-8924-C161-4CF4-1EDF72C542D4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138276-95F4-191E-BD5A-52177C0F74C3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E66DAA6-0F6B-F1F8-619C-E208D2CF743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C1BE3AB-DDDA-FB4B-E832-FB832C240F06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7F5D3F26-1A8F-5F09-00E5-1DBC58768993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1C8DA477-B9F0-80A6-1ACB-A73871095F11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장바구니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AAF3BD3-90B9-1F5D-1638-F696A3C9618F}"/>
              </a:ext>
            </a:extLst>
          </p:cNvPr>
          <p:cNvGrpSpPr/>
          <p:nvPr/>
        </p:nvGrpSpPr>
        <p:grpSpPr>
          <a:xfrm>
            <a:off x="2057399" y="3950535"/>
            <a:ext cx="14173200" cy="4582823"/>
            <a:chOff x="990600" y="1588706"/>
            <a:chExt cx="14173200" cy="56121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C2EA7CE-6555-3BB5-9EF2-9E3D14FF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1588706"/>
              <a:ext cx="8458200" cy="561219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DBBCE94-7CCF-8AD6-A3CA-2EAC2D6E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1588706"/>
              <a:ext cx="4479939" cy="3999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618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BBBC2-1790-D776-4DF6-BE035083B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1669A88-304D-4B89-000D-A1C9D5866CE6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07A691-E511-8D44-A745-60942CA7F294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41AA102-F766-8C99-51ED-576505835B18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B3C6647-37E2-FA04-0C87-6F8D3BE826A0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C52E7E2-03F7-3759-AB33-E4C9E9BCDE44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FAAAB139-1298-DE6C-F872-4387B3A403D8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 CHAT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BOT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B327E6-5E7B-C24D-536E-BE34799F1F43}"/>
              </a:ext>
            </a:extLst>
          </p:cNvPr>
          <p:cNvGrpSpPr/>
          <p:nvPr/>
        </p:nvGrpSpPr>
        <p:grpSpPr>
          <a:xfrm>
            <a:off x="3676649" y="3990425"/>
            <a:ext cx="10934699" cy="4542933"/>
            <a:chOff x="762001" y="2349500"/>
            <a:chExt cx="10934699" cy="6172200"/>
          </a:xfrm>
        </p:grpSpPr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15A946C4-B3DB-0221-0CF5-4ABE3EADD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9500" y="2349500"/>
              <a:ext cx="4267200" cy="61722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602C0F-4ED9-8EED-FF0B-505C1A89E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790" b="10811"/>
            <a:stretch/>
          </p:blipFill>
          <p:spPr>
            <a:xfrm>
              <a:off x="762001" y="2400300"/>
              <a:ext cx="5867399" cy="586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894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76AEB-CBE8-C280-667A-6DCD7989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EA4644B-39A0-B767-EADF-81C094DB4A2F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88A486-DE0E-83C7-A150-510FD3D9B75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16BFF7-7A64-1DB8-8FED-D3C5652C1EF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12437B-650F-8E46-8431-EAE97B246BB5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E9F367D-6CE0-A9C3-7D79-D79623C0D03B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920D6CA7-EF2E-6908-70EB-BCB042A2C817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관리자 문의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0D87AA-48FD-E040-856A-8C8744F9FDCA}"/>
              </a:ext>
            </a:extLst>
          </p:cNvPr>
          <p:cNvGrpSpPr/>
          <p:nvPr/>
        </p:nvGrpSpPr>
        <p:grpSpPr>
          <a:xfrm>
            <a:off x="3352799" y="3837864"/>
            <a:ext cx="11582400" cy="4510695"/>
            <a:chOff x="3771900" y="2552700"/>
            <a:chExt cx="10198100" cy="6172200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C5B9E267-E2D2-5662-877D-278970378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1900" y="2552700"/>
              <a:ext cx="4813300" cy="6172200"/>
            </a:xfrm>
            <a:prstGeom prst="rect">
              <a:avLst/>
            </a:prstGeom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431924F4-7CA3-1456-59DC-5CA009527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0" y="2552700"/>
              <a:ext cx="4826000" cy="6172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6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Group Project Presentation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18588" y="464297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78976" y="464422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18588" y="583746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78976" y="583871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18588" y="702943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78976" y="703069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13571" y="477852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동기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	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773960" y="477977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개발환경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13571" y="597301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 사이트와 차이점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73960" y="5974267"/>
            <a:ext cx="3498683" cy="520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구성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13571" y="7164989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진행기간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773960" y="7166245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기술상세 및 자체평가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37294" y="477852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897682" y="477977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937294" y="597301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97682" y="597426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937294" y="716498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97682" y="716624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BFDE9-4283-2A1C-EBA0-9E518DB8E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8B3136-C00A-E709-A0A7-99EF6065DC67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A1B2BF7-311B-8F28-100A-B4306B86A5F0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F252EB-1DF4-9245-50FB-B9CD4A805DDA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A5C116C-0DA6-0AFA-CFA4-330268401D75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50A1155-DF4E-DC9D-EF71-392EB3BC85A1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4630714A-279B-E909-4875-CE859AF421D8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C4300D-72D4-4D3C-943A-046FF4F1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4" y="3875313"/>
            <a:ext cx="8705850" cy="492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62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58FECC-B403-799B-6924-D961CA1A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AC5306-158F-C6B2-36AF-565BDE2991C3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779F5E-CA92-43D4-575A-F565CABE7006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2AE6C64-45AE-ED4C-656E-A4CF184D2677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5FD8702-E25A-BC6E-9257-34E94263618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84BDA8E-A318-6B63-D839-3F3B87FF264D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000E9522-9531-94D9-7284-D062C05067F6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완료 내용 공유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5735FA-15A5-F72C-65CA-0AC17A66924A}"/>
              </a:ext>
            </a:extLst>
          </p:cNvPr>
          <p:cNvGrpSpPr/>
          <p:nvPr/>
        </p:nvGrpSpPr>
        <p:grpSpPr>
          <a:xfrm>
            <a:off x="1073149" y="3948880"/>
            <a:ext cx="16141700" cy="4584478"/>
            <a:chOff x="444500" y="1447800"/>
            <a:chExt cx="16141700" cy="5892800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72AC8F7-F4F1-C2FC-3A71-6DBADE5D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00" y="1447800"/>
              <a:ext cx="6032500" cy="5689600"/>
            </a:xfrm>
            <a:prstGeom prst="rect">
              <a:avLst/>
            </a:prstGeom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6F9066B-BCE9-D067-0644-5495E5E6F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4300" y="1447800"/>
              <a:ext cx="4546600" cy="5892800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492D141D-BB6D-B361-F5D5-830F8216F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25200" y="4635500"/>
              <a:ext cx="5461000" cy="2692400"/>
            </a:xfrm>
            <a:prstGeom prst="rect">
              <a:avLst/>
            </a:prstGeom>
          </p:spPr>
        </p:pic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D61391D-0E3B-6E2E-E50A-CFCC79FC0EE3}"/>
                </a:ext>
              </a:extLst>
            </p:cNvPr>
            <p:cNvSpPr txBox="1"/>
            <p:nvPr/>
          </p:nvSpPr>
          <p:spPr>
            <a:xfrm>
              <a:off x="11506200" y="3835400"/>
              <a:ext cx="4686300" cy="482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32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결제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 </a:t>
              </a:r>
              <a:r>
                <a:rPr lang="ko-KR" sz="32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후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 </a:t>
              </a:r>
              <a:r>
                <a:rPr lang="ko-KR" sz="32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알림</a:t>
              </a:r>
              <a:r>
                <a:rPr lang="en-US" sz="32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 </a:t>
              </a:r>
              <a:r>
                <a:rPr lang="ko-KR" sz="32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메시지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990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16EA7-F01C-3393-EBBA-CBAE2448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224842-A50D-5E62-0DE6-AEC5ECF578A2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F0897EF-B434-AA9E-B296-9EFFB13CBA15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637460D-C9E8-1B39-DBCF-D24175D90AF0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9B17E48-090F-235F-08BD-3E739AAA0169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339DB30-A18A-5768-E020-9516967E752B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C7A596B6-8AB9-163E-D682-8221591FEABF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현황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00FA3E0-A9C2-46A0-44C1-B3F6384D1514}"/>
              </a:ext>
            </a:extLst>
          </p:cNvPr>
          <p:cNvGrpSpPr/>
          <p:nvPr/>
        </p:nvGrpSpPr>
        <p:grpSpPr>
          <a:xfrm>
            <a:off x="2647949" y="4098799"/>
            <a:ext cx="12992100" cy="4434559"/>
            <a:chOff x="254000" y="1485900"/>
            <a:chExt cx="12992100" cy="56515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3823FE48-4318-D512-8093-835D4C3C6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1485900"/>
              <a:ext cx="7112000" cy="5651500"/>
            </a:xfrm>
            <a:prstGeom prst="rect">
              <a:avLst/>
            </a:prstGeom>
          </p:spPr>
        </p:pic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3FCD872C-BDDF-124D-ACFE-C4A7E771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2600" y="1498600"/>
              <a:ext cx="5143500" cy="4102100"/>
            </a:xfrm>
            <a:prstGeom prst="rect">
              <a:avLst/>
            </a:prstGeom>
          </p:spPr>
        </p:pic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9F3C6D98-EC27-0D9E-FDE1-36D3129C3918}"/>
                </a:ext>
              </a:extLst>
            </p:cNvPr>
            <p:cNvSpPr txBox="1"/>
            <p:nvPr/>
          </p:nvSpPr>
          <p:spPr>
            <a:xfrm>
              <a:off x="8039100" y="6070600"/>
              <a:ext cx="4559300" cy="762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ko-KR" sz="50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예약</a:t>
              </a: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 </a:t>
              </a:r>
              <a:r>
                <a:rPr lang="ko-KR" sz="50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현황</a:t>
              </a: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 </a:t>
              </a:r>
              <a:r>
                <a:rPr lang="ko-KR" sz="5000" b="0" i="0" u="none" strike="noStrike" dirty="0">
                  <a:solidFill>
                    <a:srgbClr val="000000"/>
                  </a:solidFill>
                  <a:ea typeface="210 디딤고딕" panose="020B0600000101010101" charset="-127"/>
                </a:rPr>
                <a:t>페이지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11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002E6D-62DB-B3BD-1AAB-C7AB1B4E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8059896-A1C0-6E07-BED6-8DA45370C358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427E5FD-E075-C2CC-C45F-8A66466EA19C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67E873A-7FA9-D5C2-99C9-A31A24533D9B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F94147-276F-EEE6-AF11-D90024DD6082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C68FF36-18D2-DA09-33FA-AAFAAB0C7608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C7E3E28D-ED16-6FC0-6A43-0BE93918E968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예약 현황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E9C14-9A70-5B8A-86D3-C47D65834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19" b="9329"/>
          <a:stretch/>
        </p:blipFill>
        <p:spPr>
          <a:xfrm>
            <a:off x="3297946" y="3994595"/>
            <a:ext cx="11692106" cy="45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77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7B4DF-5CDF-18EF-524C-1ACA9E67D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0A4D375-FF68-BDE9-6B8B-B29F3214A912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23226FC-ACCB-2922-BEA8-C85E877A578E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639E0F-CC99-6C49-2D76-89100CCB07EF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65FA0EB-4EF1-57C2-EEB0-ADA6A7458400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0E2FD9B-EDE7-ADA9-41A5-8110537844B4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6A34F702-892B-F4D3-6D82-59B8E13605FA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게시판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8701A87-CC26-5B75-54D5-382AD3D3EFEA}"/>
              </a:ext>
            </a:extLst>
          </p:cNvPr>
          <p:cNvGrpSpPr/>
          <p:nvPr/>
        </p:nvGrpSpPr>
        <p:grpSpPr>
          <a:xfrm>
            <a:off x="2739955" y="4089699"/>
            <a:ext cx="12808088" cy="4443659"/>
            <a:chOff x="301812" y="1473200"/>
            <a:chExt cx="17684375" cy="659310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007692-1C73-6AEC-C3D4-DF0D7B6949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6" t="9506" r="22917" b="27038"/>
            <a:stretch/>
          </p:blipFill>
          <p:spPr>
            <a:xfrm>
              <a:off x="301812" y="1538502"/>
              <a:ext cx="7927788" cy="65278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9A3E73-A5A6-FBF3-1E44-D4EAE2A59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17" t="9506" r="1528" b="7037"/>
            <a:stretch/>
          </p:blipFill>
          <p:spPr>
            <a:xfrm>
              <a:off x="9294158" y="1473200"/>
              <a:ext cx="8692029" cy="6593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471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9117-B755-16FF-C2FE-C68EFD4F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A4FDBF6-A973-44F9-41AB-E12FBAECBE6D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FAD8F27-2F9F-772D-004F-A285934A482D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4E16D3A-1AFB-A6D1-51EA-BD449BECB691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A858F67-3F99-0FE1-1767-754AFD39EB81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66EEF17-9AA4-D14E-F63B-DC35B3AA44A5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2FD43A7D-EEDD-5051-9534-CDAC8008B23D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주소 및 우편번호 검색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F0CEF3-F1B2-291A-D83C-A329DC46F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" t="9259" r="38333" b="9259"/>
          <a:stretch/>
        </p:blipFill>
        <p:spPr>
          <a:xfrm>
            <a:off x="4114799" y="3853579"/>
            <a:ext cx="10058399" cy="46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1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12A18-155A-A22B-5E4E-5E482A6E0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47CBB7-2344-472E-61F3-CE590BA36A19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95967D-701C-00F3-87D6-C1C4534763DE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1C104FB-ABDF-4F1E-A466-B01776F58051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29C910A-A6B6-0485-17E0-31A445757984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A916955-E44A-C9AF-7747-B02C6697256F}"/>
              </a:ext>
            </a:extLst>
          </p:cNvPr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8DF967A-BE0C-6421-A1B7-4977E30C466C}"/>
                </a:ext>
              </a:extLst>
            </p:cNvPr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62D36EE-1851-CE0E-FDAE-A1AEAAF37CB9}"/>
                </a:ext>
              </a:extLst>
            </p:cNvPr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B3AE23E2-F7F2-380A-308A-BF135F531E5D}"/>
              </a:ext>
            </a:extLst>
          </p:cNvPr>
          <p:cNvGrpSpPr/>
          <p:nvPr/>
        </p:nvGrpSpPr>
        <p:grpSpPr>
          <a:xfrm>
            <a:off x="2326029" y="3635342"/>
            <a:ext cx="4744706" cy="4962768"/>
            <a:chOff x="0" y="0"/>
            <a:chExt cx="735079" cy="7688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912B0C5-A5FC-F6A3-9510-E4C6EF080D01}"/>
                </a:ext>
              </a:extLst>
            </p:cNvPr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D59DE497-A075-3BCE-8E8A-C9816A4E38FC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자체 평가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DF94EE6-A98D-AAC2-43F6-7ECF155C269C}"/>
              </a:ext>
            </a:extLst>
          </p:cNvPr>
          <p:cNvSpPr txBox="1"/>
          <p:nvPr/>
        </p:nvSpPr>
        <p:spPr>
          <a:xfrm>
            <a:off x="7863156" y="5350779"/>
            <a:ext cx="748510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초반에는 코드를 통합하는 과정에서 어려움이 있었지만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팀원들과 함께 작업하면서 결국 오류 없이 통합할 수 있었습니다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서로의 문제점을 보완하며 코드가 정상적으로 실행되는 과정을 통해 기술적인 역량이 성장하고 있다는 것을 실감했습니다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또한 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CSS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부분을 다루면서 적용 방법에 대해 배우고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스프링 프레임워크에 대한 이해도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깊어졌습니다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C485CC9-1A4B-8E17-EA6C-041998134F48}"/>
              </a:ext>
            </a:extLst>
          </p:cNvPr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595E55C-74AA-0CF0-C755-BA21B8407F4D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6FCF86F-3534-1554-AA1D-C58349F59A20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D058DB64-F5C4-BD70-E1C8-F0B3DBCA9D43}"/>
              </a:ext>
            </a:extLst>
          </p:cNvPr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좋</a:t>
            </a:r>
            <a:r>
              <a:rPr lang="ko-KR" altLang="en-US" sz="2799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았던 점</a:t>
            </a:r>
            <a:endParaRPr lang="en-US" sz="2799" u="none" strike="noStrike" dirty="0">
              <a:solidFill>
                <a:srgbClr val="34332C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E66D2BEF-361F-4177-2D2A-CA4034A93C54}"/>
              </a:ext>
            </a:extLst>
          </p:cNvPr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986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B246A-B84A-038C-FBC1-14095A35D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A5776F-CA98-4BE9-A471-0FD28FF79E1D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D6AFAF6-5A50-0CD0-E7FF-D7431B26C222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FF3760-1C51-BDEE-F7CE-EBE58DD113C5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10C865B-6C97-CD84-8E0B-E6A0FAD6BE70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7E8FADC-C589-9D4B-98CF-42DEA9ED503B}"/>
              </a:ext>
            </a:extLst>
          </p:cNvPr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D51EF5-18A9-D1E0-7423-1ECEA923780A}"/>
                </a:ext>
              </a:extLst>
            </p:cNvPr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E3CFC6E-978A-ABA0-2BF2-C6F3F0105139}"/>
                </a:ext>
              </a:extLst>
            </p:cNvPr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9EBC04D0-5DEC-31E0-FB5E-F7581FEE72EA}"/>
              </a:ext>
            </a:extLst>
          </p:cNvPr>
          <p:cNvGrpSpPr/>
          <p:nvPr/>
        </p:nvGrpSpPr>
        <p:grpSpPr>
          <a:xfrm>
            <a:off x="2326029" y="3635342"/>
            <a:ext cx="4744706" cy="4962768"/>
            <a:chOff x="0" y="0"/>
            <a:chExt cx="735079" cy="76886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9215FD-28F4-E510-5E1B-094574594D75}"/>
                </a:ext>
              </a:extLst>
            </p:cNvPr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A1071567-8E89-C5B3-F2A8-A8520A866174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자체 평가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B574104-38E8-577C-AABC-693B02DC0D7A}"/>
              </a:ext>
            </a:extLst>
          </p:cNvPr>
          <p:cNvSpPr txBox="1"/>
          <p:nvPr/>
        </p:nvSpPr>
        <p:spPr>
          <a:xfrm>
            <a:off x="7863156" y="5350779"/>
            <a:ext cx="7485100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처음 코드 작업을 할 때 기본적인 틀을 설정하지 않아 각자의 결과물이 너무 달라서 통합하는 데 많은 시간이 걸리고 오류도 잦았습니다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또한 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GIT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같은 버전 관리 도구를 활용하지 않아 백업 파일이 잘못되는 상황도 발생했습니다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이러한 경험을 통해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프로젝트 시작 시에 명확한 기준을 설정하고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, GIT</a:t>
            </a:r>
            <a:r>
              <a:rPr lang="ko-KR" altLang="en-US" sz="2400" dirty="0">
                <a:latin typeface="210 디딤고딕" panose="020B0600000101010101" charset="-127"/>
                <a:ea typeface="210 디딤고딕" panose="020B0600000101010101" charset="-127"/>
              </a:rPr>
              <a:t>을 활용하여 백업 파일을 잘 관리하는 것이 중요하다는 것을 </a:t>
            </a:r>
            <a:r>
              <a:rPr lang="ko-KR" altLang="en-US" sz="2400" dirty="0" err="1">
                <a:latin typeface="210 디딤고딕" panose="020B0600000101010101" charset="-127"/>
                <a:ea typeface="210 디딤고딕" panose="020B0600000101010101" charset="-127"/>
              </a:rPr>
              <a:t>깨달았습니다</a:t>
            </a:r>
            <a:r>
              <a:rPr lang="en-US" altLang="ko-KR" sz="24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" panose="020B0600000101010101" charset="-127"/>
              <a:ea typeface="210 디딤고딕" panose="020B0600000101010101" charset="-127"/>
              <a:cs typeface="210 디딤고딕 Light"/>
              <a:sym typeface="210 디딤고딕 Light"/>
            </a:endParaRP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1847F2A-6A3D-5B9E-3081-243B5A6B6AC5}"/>
              </a:ext>
            </a:extLst>
          </p:cNvPr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C2481B2-9356-5E6D-EFFD-0EA2C7E76309}"/>
                </a:ext>
              </a:extLst>
            </p:cNvPr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54C4230-3026-E0E7-C46D-EA554A4D5266}"/>
                </a:ext>
              </a:extLst>
            </p:cNvPr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B7DD27E-B4F9-FC9D-C361-554CF74601B4}"/>
              </a:ext>
            </a:extLst>
          </p:cNvPr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 Light" panose="020B0600000101010101" charset="-127"/>
                <a:ea typeface="210 디딤고딕 Light" panose="020B0600000101010101" charset="-127"/>
                <a:cs typeface="210 디딤고딕"/>
                <a:sym typeface="210 디딤고딕"/>
              </a:rPr>
              <a:t>아쉬운 점</a:t>
            </a:r>
            <a:endParaRPr lang="en-US" sz="2799" u="none" strike="noStrike" dirty="0">
              <a:solidFill>
                <a:srgbClr val="34332C"/>
              </a:solidFill>
              <a:latin typeface="210 디딤고딕 Light" panose="020B0600000101010101" charset="-127"/>
              <a:ea typeface="210 디딤고딕 Light" panose="020B0600000101010101" charset="-127"/>
              <a:cs typeface="210 디딤고딕"/>
              <a:sym typeface="210 디딤고딕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25FFBECB-8F65-57C9-20F9-202241BE5A1F}"/>
              </a:ext>
            </a:extLst>
          </p:cNvPr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07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26029" y="3635342"/>
            <a:ext cx="4744706" cy="4962768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t="-19358" b="-2387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개발 동기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63156" y="5350779"/>
            <a:ext cx="7485100" cy="2436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현대 사회에서  반려동물은 가족의 일원으로 자리 잡고 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  <a:p>
            <a:pPr algn="just">
              <a:lnSpc>
                <a:spcPts val="3213"/>
              </a:lnSpc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이에 따라 반려 동물에 대한 복지와 편의를 중심으로 한 서비스에 대해 수요가 꾸준히 증가 하고 있지만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 서비스는 고객의 다양한 니즈를 충분히 충족 시키지 못한다는 생각이 들어 고객과 반려동물이 모두 만족할 수 있는 통합 반려동물 플랫폼을 만들어보자는 생각으로 만들게 되었습니다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고객과 반려 동물 모두 만족할 수 잇는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플랫폼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개발 동기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883419" y="3251056"/>
            <a:ext cx="14521161" cy="5568758"/>
            <a:chOff x="0" y="0"/>
            <a:chExt cx="3403867" cy="13053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3867" cy="1305358"/>
            </a:xfrm>
            <a:custGeom>
              <a:avLst/>
              <a:gdLst/>
              <a:ahLst/>
              <a:cxnLst/>
              <a:rect l="l" t="t" r="r" b="b"/>
              <a:pathLst>
                <a:path w="3403867" h="1305358">
                  <a:moveTo>
                    <a:pt x="0" y="0"/>
                  </a:moveTo>
                  <a:lnTo>
                    <a:pt x="3403867" y="0"/>
                  </a:lnTo>
                  <a:lnTo>
                    <a:pt x="3403867" y="1305358"/>
                  </a:lnTo>
                  <a:lnTo>
                    <a:pt x="0" y="1305358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3403867" cy="1381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134475" y="3850724"/>
            <a:ext cx="0" cy="4458103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2361964" y="5872897"/>
            <a:ext cx="621387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다음과 같이 복지와 편의를 중심으로 한 서비스에 대해 수요가 꾸준히 증가 하고 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361964" y="3929200"/>
            <a:ext cx="6213873" cy="868643"/>
            <a:chOff x="0" y="0"/>
            <a:chExt cx="1456578" cy="203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56578" cy="203616"/>
            </a:xfrm>
            <a:custGeom>
              <a:avLst/>
              <a:gdLst/>
              <a:ahLst/>
              <a:cxnLst/>
              <a:rect l="l" t="t" r="r" b="b"/>
              <a:pathLst>
                <a:path w="1456578" h="203616">
                  <a:moveTo>
                    <a:pt x="0" y="0"/>
                  </a:moveTo>
                  <a:lnTo>
                    <a:pt x="1456578" y="0"/>
                  </a:lnTo>
                  <a:lnTo>
                    <a:pt x="1456578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456578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935275" y="4055483"/>
            <a:ext cx="564056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반려 동물 연관 산업 규모 전망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2663688" y="417168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177537-44A7-EA27-96B8-0695E3566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041" y="4171688"/>
            <a:ext cx="6277851" cy="4143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18815" y="4736334"/>
            <a:ext cx="4585023" cy="3322162"/>
            <a:chOff x="0" y="0"/>
            <a:chExt cx="1074763" cy="7787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1488" y="4736334"/>
            <a:ext cx="4585023" cy="3322162"/>
            <a:chOff x="0" y="0"/>
            <a:chExt cx="1074763" cy="778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4162" y="4736334"/>
            <a:ext cx="4585023" cy="3322162"/>
            <a:chOff x="0" y="0"/>
            <a:chExt cx="1074763" cy="7787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01895" y="1753642"/>
            <a:ext cx="9484207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다른 사이트와 차이점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51370" y="6422374"/>
            <a:ext cx="391991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주기적으로 상품을 업데이트 하여 최신 애견 용품을 쉽게 구매 및 볼 수 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84044" y="6422374"/>
            <a:ext cx="391991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근처의 동물 병원 위치를 제공하여 편의성을 높이고 비상 상황 시에 대처에 수월하게 하였습니다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016717" y="6422374"/>
            <a:ext cx="391991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객실 별로 반려 동물의 크기 및 수에 맞게 정보 표시를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해두었습니다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351370" y="5167366"/>
            <a:ext cx="3919913" cy="868643"/>
            <a:chOff x="0" y="0"/>
            <a:chExt cx="918857" cy="2036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184044" y="5167366"/>
            <a:ext cx="3919913" cy="868643"/>
            <a:chOff x="0" y="0"/>
            <a:chExt cx="918857" cy="2036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16717" y="5167366"/>
            <a:ext cx="3919913" cy="868643"/>
            <a:chOff x="0" y="0"/>
            <a:chExt cx="918857" cy="2036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924682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57355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위치 기반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90028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객실 추천 안내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2653094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7485767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2318441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018815" y="3472251"/>
            <a:ext cx="14250370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차별점에는 크게 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위치 기반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객실 추천이 있습니다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603620" y="4022607"/>
            <a:ext cx="3062659" cy="2051062"/>
            <a:chOff x="0" y="0"/>
            <a:chExt cx="717910" cy="480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43953" y="4022607"/>
            <a:ext cx="3062659" cy="2051062"/>
            <a:chOff x="0" y="0"/>
            <a:chExt cx="717910" cy="4807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2837" y="4022607"/>
            <a:ext cx="3062659" cy="2051062"/>
            <a:chOff x="0" y="0"/>
            <a:chExt cx="717910" cy="4807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1721" y="4022607"/>
            <a:ext cx="3062659" cy="2051062"/>
            <a:chOff x="0" y="0"/>
            <a:chExt cx="717910" cy="4807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7910" cy="480784"/>
            </a:xfrm>
            <a:custGeom>
              <a:avLst/>
              <a:gdLst/>
              <a:ahLst/>
              <a:cxnLst/>
              <a:rect l="l" t="t" r="r" b="b"/>
              <a:pathLst>
                <a:path w="717910" h="480784">
                  <a:moveTo>
                    <a:pt x="0" y="0"/>
                  </a:moveTo>
                  <a:lnTo>
                    <a:pt x="717910" y="0"/>
                  </a:lnTo>
                  <a:lnTo>
                    <a:pt x="717910" y="480784"/>
                  </a:lnTo>
                  <a:lnTo>
                    <a:pt x="0" y="48078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717910" cy="556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603620" y="6035827"/>
            <a:ext cx="3062659" cy="887178"/>
            <a:chOff x="0" y="0"/>
            <a:chExt cx="717910" cy="20796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943953" y="6035827"/>
            <a:ext cx="3062659" cy="887178"/>
            <a:chOff x="0" y="0"/>
            <a:chExt cx="717910" cy="20796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82837" y="6035827"/>
            <a:ext cx="3062659" cy="887178"/>
            <a:chOff x="0" y="0"/>
            <a:chExt cx="717910" cy="20796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21721" y="6035827"/>
            <a:ext cx="3062659" cy="887178"/>
            <a:chOff x="0" y="0"/>
            <a:chExt cx="717910" cy="20796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17910" cy="207961"/>
            </a:xfrm>
            <a:custGeom>
              <a:avLst/>
              <a:gdLst/>
              <a:ahLst/>
              <a:cxnLst/>
              <a:rect l="l" t="t" r="r" b="b"/>
              <a:pathLst>
                <a:path w="717910" h="207961">
                  <a:moveTo>
                    <a:pt x="0" y="0"/>
                  </a:moveTo>
                  <a:lnTo>
                    <a:pt x="717910" y="0"/>
                  </a:lnTo>
                  <a:lnTo>
                    <a:pt x="717910" y="207961"/>
                  </a:lnTo>
                  <a:lnTo>
                    <a:pt x="0" y="207961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717910" cy="255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3770623" y="7831546"/>
            <a:ext cx="728653" cy="72865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10956" y="7831546"/>
            <a:ext cx="728653" cy="72865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449840" y="7831546"/>
            <a:ext cx="728653" cy="72865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788724" y="7831546"/>
            <a:ext cx="728653" cy="72865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F60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915278" y="1753642"/>
            <a:ext cx="8457444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진행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980516" y="4803990"/>
            <a:ext cx="23088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12/24 ~ 12/26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20849" y="4803989"/>
            <a:ext cx="23088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12/26 ~ 1/22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669258" y="4803988"/>
            <a:ext cx="23088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1/10 ~ 1/23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998617" y="4842953"/>
            <a:ext cx="23088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3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1/15 ~ 1/23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603620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기획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5943953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서비스 구축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282837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테스트 및 버그 수정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2621721" y="6171377"/>
            <a:ext cx="30626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디자인 수정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53" name="AutoShape 53"/>
          <p:cNvSpPr/>
          <p:nvPr/>
        </p:nvSpPr>
        <p:spPr>
          <a:xfrm>
            <a:off x="4144474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4" name="AutoShape 54"/>
          <p:cNvSpPr/>
          <p:nvPr/>
        </p:nvSpPr>
        <p:spPr>
          <a:xfrm>
            <a:off x="7465033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5" name="AutoShape 55"/>
          <p:cNvSpPr/>
          <p:nvPr/>
        </p:nvSpPr>
        <p:spPr>
          <a:xfrm>
            <a:off x="10823692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6" name="AutoShape 56"/>
          <p:cNvSpPr/>
          <p:nvPr/>
        </p:nvSpPr>
        <p:spPr>
          <a:xfrm>
            <a:off x="14143526" y="6923005"/>
            <a:ext cx="0" cy="908541"/>
          </a:xfrm>
          <a:prstGeom prst="line">
            <a:avLst/>
          </a:prstGeom>
          <a:ln w="19050" cap="flat">
            <a:solidFill>
              <a:srgbClr val="34332C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57" name="TextBox 57"/>
          <p:cNvSpPr txBox="1"/>
          <p:nvPr/>
        </p:nvSpPr>
        <p:spPr>
          <a:xfrm>
            <a:off x="3877445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207528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35184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86021" y="7887833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67EDE-2636-D50C-84CF-6B30349C5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08E0C4-5593-C649-D32D-479097604E7F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839532-5C47-DCC1-100F-BF6D1B6AF7DF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609D97F-5409-7679-F8EF-C57BDFDB5D4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CB81118-6C09-9299-0D6F-AD4EF4D1A547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5796C460-FA8C-B3C7-59B9-CD14CBA357BD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개발 환경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2D216C05-FFC5-925C-DDB1-6C0B4484F1CD}"/>
              </a:ext>
            </a:extLst>
          </p:cNvPr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823B8B7-B593-6B5C-E82A-879492F4B9DD}"/>
              </a:ext>
            </a:extLst>
          </p:cNvPr>
          <p:cNvGrpSpPr/>
          <p:nvPr/>
        </p:nvGrpSpPr>
        <p:grpSpPr>
          <a:xfrm>
            <a:off x="1219199" y="2715243"/>
            <a:ext cx="16140493" cy="6248400"/>
            <a:chOff x="2933700" y="1257300"/>
            <a:chExt cx="14528800" cy="6997700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394E5CF3-0617-34EC-03A5-6E8FC468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7200" y="1257300"/>
              <a:ext cx="2971800" cy="2921000"/>
            </a:xfrm>
            <a:prstGeom prst="rect">
              <a:avLst/>
            </a:prstGeom>
          </p:spPr>
        </p:pic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5609A377-C52F-5914-A8C8-A60AF7ADF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9000" y="1257300"/>
              <a:ext cx="4318000" cy="2921000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D8DE7B58-7B4D-DB35-B06F-EDDF71DD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2900" y="1257300"/>
              <a:ext cx="6959600" cy="2197100"/>
            </a:xfrm>
            <a:prstGeom prst="rect">
              <a:avLst/>
            </a:prstGeom>
          </p:spPr>
        </p:pic>
        <p:pic>
          <p:nvPicPr>
            <p:cNvPr id="32" name="Picture 7">
              <a:extLst>
                <a:ext uri="{FF2B5EF4-FFF2-40B4-BE49-F238E27FC236}">
                  <a16:creationId xmlns:a16="http://schemas.microsoft.com/office/drawing/2014/main" id="{6EEFD8AF-1708-BC26-41E4-E133F5EFA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0200" y="6007100"/>
              <a:ext cx="3492500" cy="2247900"/>
            </a:xfrm>
            <a:prstGeom prst="rect">
              <a:avLst/>
            </a:prstGeom>
          </p:spPr>
        </p:pic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94BD5CEF-18F9-D78A-D63C-6AE42DB3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76000" y="5892800"/>
              <a:ext cx="3784600" cy="2362200"/>
            </a:xfrm>
            <a:prstGeom prst="rect">
              <a:avLst/>
            </a:prstGeom>
          </p:spPr>
        </p:pic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D8116636-2144-E398-2B56-7AE7B866560E}"/>
                </a:ext>
              </a:extLst>
            </p:cNvPr>
            <p:cNvSpPr txBox="1"/>
            <p:nvPr/>
          </p:nvSpPr>
          <p:spPr>
            <a:xfrm>
              <a:off x="2933700" y="4292600"/>
              <a:ext cx="3098800" cy="15113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IntelliJ IDEA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F0BACDAC-1EFA-1BF0-EFAD-C7F7523B3CCF}"/>
                </a:ext>
              </a:extLst>
            </p:cNvPr>
            <p:cNvSpPr txBox="1"/>
            <p:nvPr/>
          </p:nvSpPr>
          <p:spPr>
            <a:xfrm>
              <a:off x="6934200" y="4292600"/>
              <a:ext cx="2387600" cy="762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MY SQL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07D125B9-FD12-EC18-09C7-40116D38B63C}"/>
                </a:ext>
              </a:extLst>
            </p:cNvPr>
            <p:cNvSpPr txBox="1"/>
            <p:nvPr/>
          </p:nvSpPr>
          <p:spPr>
            <a:xfrm>
              <a:off x="11938000" y="4216400"/>
              <a:ext cx="3632200" cy="762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spring boot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B1211A3C-553A-44E3-B6EC-447CAB3E7028}"/>
                </a:ext>
              </a:extLst>
            </p:cNvPr>
            <p:cNvSpPr txBox="1"/>
            <p:nvPr/>
          </p:nvSpPr>
          <p:spPr>
            <a:xfrm>
              <a:off x="9194800" y="6718300"/>
              <a:ext cx="1549400" cy="889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5000" b="0" i="0" u="none" strike="noStrike" dirty="0">
                  <a:solidFill>
                    <a:srgbClr val="000000"/>
                  </a:solidFill>
                  <a:latin typeface="210 디딤고딕" panose="020B0600000101010101" charset="-127"/>
                </a:rPr>
                <a:t>Java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87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6E8A58-3F81-D722-68ED-62981DFDCDAB}"/>
              </a:ext>
            </a:extLst>
          </p:cNvPr>
          <p:cNvGrpSpPr/>
          <p:nvPr/>
        </p:nvGrpSpPr>
        <p:grpSpPr>
          <a:xfrm>
            <a:off x="3802810" y="3167963"/>
            <a:ext cx="10682379" cy="5797742"/>
            <a:chOff x="3378200" y="1549400"/>
            <a:chExt cx="8966200" cy="7099300"/>
          </a:xfrm>
        </p:grpSpPr>
        <p:pic>
          <p:nvPicPr>
            <p:cNvPr id="30" name="Picture 5">
              <a:extLst>
                <a:ext uri="{FF2B5EF4-FFF2-40B4-BE49-F238E27FC236}">
                  <a16:creationId xmlns:a16="http://schemas.microsoft.com/office/drawing/2014/main" id="{820ED1D8-9BAD-BB67-9BC9-73A9BBCDA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8200" y="1549400"/>
              <a:ext cx="8966200" cy="3086100"/>
            </a:xfrm>
            <a:prstGeom prst="rect">
              <a:avLst/>
            </a:prstGeom>
          </p:spPr>
        </p:pic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7FF5FD8A-7C53-1558-8B94-D6D075CB8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8200" y="4584700"/>
              <a:ext cx="8966200" cy="4064000"/>
            </a:xfrm>
            <a:prstGeom prst="rect">
              <a:avLst/>
            </a:prstGeom>
          </p:spPr>
        </p:pic>
      </p:grpSp>
      <p:sp>
        <p:nvSpPr>
          <p:cNvPr id="32" name="TextBox 35">
            <a:extLst>
              <a:ext uri="{FF2B5EF4-FFF2-40B4-BE49-F238E27FC236}">
                <a16:creationId xmlns:a16="http://schemas.microsoft.com/office/drawing/2014/main" id="{0298E985-8799-FB33-995A-D52809D16419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8A86D-93D1-5A82-6975-5316AC6A0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6B4A25-2E94-A433-0B82-15FB5977FB15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5E3640-2055-9638-E359-337EECCB170C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7E3118B-EE3A-7938-A362-6E2A17195782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ED4F3EC-5597-3031-E04C-B43679ED23F9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D13EA1D6-6558-E8E8-0560-4ECF53507FFB}"/>
              </a:ext>
            </a:extLst>
          </p:cNvPr>
          <p:cNvSpPr txBox="1"/>
          <p:nvPr/>
        </p:nvSpPr>
        <p:spPr>
          <a:xfrm>
            <a:off x="4614515" y="1753642"/>
            <a:ext cx="9058971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기술 상세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id="{BB1AE108-C00C-72B5-8118-F4981DD99CEC}"/>
              </a:ext>
            </a:extLst>
          </p:cNvPr>
          <p:cNvSpPr txBox="1"/>
          <p:nvPr/>
        </p:nvSpPr>
        <p:spPr>
          <a:xfrm>
            <a:off x="7143506" y="2875554"/>
            <a:ext cx="4000986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회원가입 페이지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890B9-070E-BC9B-876D-B1ED2FE3C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28" y="3730715"/>
            <a:ext cx="7187658" cy="51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1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412</Words>
  <Application>Microsoft Office PowerPoint</Application>
  <PresentationFormat>사용자 지정</PresentationFormat>
  <Paragraphs>95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마카롱</vt:lpstr>
      <vt:lpstr>Calibri</vt:lpstr>
      <vt:lpstr>210 디딤고딕 Light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tj-bu-707-17</cp:lastModifiedBy>
  <cp:revision>8</cp:revision>
  <dcterms:created xsi:type="dcterms:W3CDTF">2006-08-16T00:00:00Z</dcterms:created>
  <dcterms:modified xsi:type="dcterms:W3CDTF">2025-03-31T03:35:40Z</dcterms:modified>
  <dc:identifier>DAGjOvqknrE</dc:identifier>
</cp:coreProperties>
</file>